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9" r:id="rId5"/>
    <p:sldId id="262" r:id="rId6"/>
    <p:sldId id="267" r:id="rId7"/>
    <p:sldId id="258" r:id="rId8"/>
    <p:sldId id="269" r:id="rId9"/>
    <p:sldId id="265" r:id="rId10"/>
    <p:sldId id="260" r:id="rId11"/>
    <p:sldId id="263" r:id="rId12"/>
    <p:sldId id="264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3"/>
  </p:normalViewPr>
  <p:slideViewPr>
    <p:cSldViewPr snapToGrid="0" snapToObjects="1">
      <p:cViewPr varScale="1">
        <p:scale>
          <a:sx n="94" d="100"/>
          <a:sy n="94" d="100"/>
        </p:scale>
        <p:origin x="12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FDA1-F04A-7D41-BA68-4730DD580D33}" type="datetimeFigureOut">
              <a:rPr lang="en-US" smtClean="0"/>
              <a:t>05/27/2017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6870F-3260-1F40-BD4F-9D8E297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WvyAXhHlQ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TP8QiJ2U1Q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BAuOdigtg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9280" y="5707781"/>
            <a:ext cx="5706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</a:rPr>
              <a:t>Honouring the Seasons of your Life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595959"/>
                </a:solidFill>
              </a:rPr>
              <a:t>Holistic Retirement Planning and Living </a:t>
            </a:r>
            <a:br>
              <a:rPr lang="en-US" sz="2000" b="1" dirty="0">
                <a:solidFill>
                  <a:srgbClr val="595959"/>
                </a:solidFill>
              </a:rPr>
            </a:br>
            <a:r>
              <a:rPr lang="en-US" sz="2000" b="1" dirty="0">
                <a:solidFill>
                  <a:srgbClr val="595959"/>
                </a:solidFill>
              </a:rPr>
              <a:t>as an Elder </a:t>
            </a:r>
            <a:r>
              <a:rPr lang="en-US" sz="2000" b="1" dirty="0" smtClean="0">
                <a:solidFill>
                  <a:srgbClr val="595959"/>
                </a:solidFill>
              </a:rPr>
              <a:t>Workshop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6"/>
          <a:stretch/>
        </p:blipFill>
        <p:spPr bwMode="auto">
          <a:xfrm>
            <a:off x="6987507" y="4914964"/>
            <a:ext cx="1848485" cy="658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cx="http://schemas.microsoft.com/office/drawing/2014/chartex" xmlns:cx1="http://schemas.microsoft.com/office/drawing/2015/9/8/chartex" xmlns:cx2="http://schemas.microsoft.com/office/drawing/2015/10/21/chartex" xmlns:w16se="http://schemas.microsoft.com/office/word/2015/wordml/symex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" y="5882640"/>
            <a:ext cx="2773045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12" y="0"/>
            <a:ext cx="1923288" cy="685190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11712" y="1954849"/>
            <a:ext cx="4577684" cy="3897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The Importance of Planning For Retirement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15 </a:t>
            </a:r>
            <a:r>
              <a:rPr lang="en-US" dirty="0">
                <a:hlinkClick r:id="rId3"/>
              </a:rPr>
              <a:t>minute video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/>
              <a:t>Right </a:t>
            </a:r>
            <a:r>
              <a:rPr lang="en-US" sz="2000" i="1" dirty="0"/>
              <a:t>click and select Open Hyperlink</a:t>
            </a:r>
            <a:endParaRPr lang="en-US" sz="20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63351" y="573930"/>
            <a:ext cx="5274407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Video 2 </a:t>
            </a:r>
            <a:r>
              <a:rPr lang="en-US" sz="5400" dirty="0"/>
              <a:t> </a:t>
            </a: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18" y="4188533"/>
            <a:ext cx="3533302" cy="20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5568" cy="9784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6380" y="3120676"/>
            <a:ext cx="3242500" cy="125939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Holistic Retirement Planning – Circle Graphic 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19164" r="5902" b="15577"/>
          <a:stretch/>
        </p:blipFill>
        <p:spPr>
          <a:xfrm>
            <a:off x="3870960" y="1595120"/>
            <a:ext cx="4511040" cy="45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39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12352" cy="9784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5835" y="2917063"/>
            <a:ext cx="3279555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Pathways to Retirement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8"/>
          <a:stretch/>
        </p:blipFill>
        <p:spPr bwMode="auto">
          <a:xfrm>
            <a:off x="4059936" y="1079901"/>
            <a:ext cx="4342384" cy="5599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436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28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4320" y="624110"/>
            <a:ext cx="4754880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Video 3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7049" y="2006600"/>
            <a:ext cx="467677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Living Well as an Elder and Supporting Elders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>
                <a:hlinkClick r:id="rId3"/>
              </a:rPr>
              <a:t>15 minute video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i="1" dirty="0" smtClean="0"/>
              <a:t>Right </a:t>
            </a:r>
            <a:r>
              <a:rPr lang="en-US" sz="2000" i="1" dirty="0"/>
              <a:t>click and select Open Hyperlink</a:t>
            </a:r>
            <a:endParaRPr lang="en-US" sz="2000" dirty="0"/>
          </a:p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98" y="4385469"/>
            <a:ext cx="3084195" cy="16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8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592"/>
            <a:ext cx="9144000" cy="9784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2987" y="2038525"/>
            <a:ext cx="655802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</a:rPr>
              <a:t>Closing</a:t>
            </a:r>
            <a:r>
              <a:rPr lang="en-US" sz="5400" dirty="0" smtClean="0">
                <a:solidFill>
                  <a:srgbClr val="C00000"/>
                </a:solidFill>
              </a:rPr>
              <a:t/>
            </a:r>
            <a:br>
              <a:rPr lang="en-US" sz="5400" dirty="0" smtClean="0">
                <a:solidFill>
                  <a:srgbClr val="C00000"/>
                </a:solidFill>
              </a:rPr>
            </a:br>
            <a:r>
              <a:rPr lang="en-US" sz="5400" dirty="0" smtClean="0">
                <a:solidFill>
                  <a:srgbClr val="C00000"/>
                </a:solidFill>
              </a:rPr>
              <a:t/>
            </a:r>
            <a:br>
              <a:rPr lang="en-US" sz="5400" dirty="0" smtClean="0">
                <a:solidFill>
                  <a:srgbClr val="C00000"/>
                </a:solidFill>
              </a:rPr>
            </a:br>
            <a:r>
              <a:rPr lang="en-US" sz="5400" dirty="0" smtClean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6934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840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55677" y="1181608"/>
            <a:ext cx="6884084" cy="107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C00000"/>
                </a:solidFill>
              </a:rPr>
              <a:t>Opening Introductions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0419" y="2489200"/>
            <a:ext cx="6599261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Your Name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Background 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One thing you’d like to spend time doing during retirement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5568" cy="9784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0100" y="1239964"/>
            <a:ext cx="7429500" cy="125939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What this workshop </a:t>
            </a:r>
            <a:r>
              <a:rPr lang="en-US" sz="4800" dirty="0">
                <a:solidFill>
                  <a:srgbClr val="C00000"/>
                </a:solidFill>
              </a:rPr>
              <a:t>is about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29920" y="2628614"/>
            <a:ext cx="8105648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  <a:spcAft>
                <a:spcPts val="1200"/>
              </a:spcAft>
            </a:pPr>
            <a:r>
              <a:rPr lang="en-US" sz="3200" dirty="0" smtClean="0"/>
              <a:t>Indigenous concepts of economy and planning for Elder years / “retirement”</a:t>
            </a:r>
          </a:p>
          <a:p>
            <a:pPr marL="285750" indent="-285750">
              <a:spcBef>
                <a:spcPts val="1800"/>
              </a:spcBef>
              <a:spcAft>
                <a:spcPts val="1200"/>
              </a:spcAft>
            </a:pPr>
            <a:r>
              <a:rPr lang="en-US" sz="3200" dirty="0" smtClean="0"/>
              <a:t>Visioning and planning for your Elder years holistically – not just finances</a:t>
            </a:r>
          </a:p>
          <a:p>
            <a:pPr marL="285750" indent="-285750">
              <a:spcBef>
                <a:spcPts val="1800"/>
              </a:spcBef>
              <a:spcAft>
                <a:spcPts val="1200"/>
              </a:spcAft>
            </a:pPr>
            <a:r>
              <a:rPr lang="en-US" sz="3200" dirty="0" smtClean="0"/>
              <a:t>How to support Elders and ANP staff in transitioning to Elder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288" cy="6858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45360" y="2331720"/>
            <a:ext cx="6532880" cy="327152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200" dirty="0"/>
              <a:t>Introduce </a:t>
            </a:r>
            <a:r>
              <a:rPr lang="en-US" sz="3200" dirty="0" smtClean="0"/>
              <a:t>key </a:t>
            </a:r>
            <a:r>
              <a:rPr lang="en-US" sz="3200" dirty="0"/>
              <a:t>concepts to support you in planning holistically for “retirement” and </a:t>
            </a:r>
            <a:r>
              <a:rPr lang="en-US" sz="3200" dirty="0" smtClean="0"/>
              <a:t>Elderhood </a:t>
            </a:r>
            <a:endParaRPr lang="en-US" sz="3200" dirty="0"/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3200" dirty="0" smtClean="0"/>
              <a:t>Create a safe space for reciprocal learning; we all learn from each other</a:t>
            </a:r>
            <a:endParaRPr lang="en-US" sz="3200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4320" y="624110"/>
            <a:ext cx="4754880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Workshop goals</a:t>
            </a:r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12352" cy="9784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9155" y="94284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Workshop o</a:t>
            </a:r>
            <a:r>
              <a:rPr lang="en-US" sz="4800" dirty="0" smtClean="0">
                <a:solidFill>
                  <a:srgbClr val="C00000"/>
                </a:solidFill>
              </a:rPr>
              <a:t>verview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4532" y="2122138"/>
            <a:ext cx="8128000" cy="4386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00B0F0"/>
                </a:solidFill>
              </a:rPr>
              <a:t>SAMPLE – </a:t>
            </a:r>
            <a:r>
              <a:rPr lang="en-US" dirty="0" smtClean="0">
                <a:solidFill>
                  <a:srgbClr val="00B0F0"/>
                </a:solidFill>
              </a:rPr>
              <a:t>INSERT AGENDA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Morning – opening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Indigenous concepts of economy and Elderhood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Holistic Retirement Planning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Noon Lunch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Pathways to retirement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Transition Planning &amp; Goal setting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Workshop evaluation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Workshop close 4:30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9680" y="3727907"/>
            <a:ext cx="2001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We’ll take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breaks too!</a:t>
            </a:r>
            <a:endParaRPr lang="en-US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8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5568" cy="9784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78700" y="1239964"/>
            <a:ext cx="6686740" cy="125939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Workshop Agreements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81001" y="2409539"/>
            <a:ext cx="8486774" cy="3811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CA" i="1" dirty="0"/>
              <a:t>W</a:t>
            </a:r>
            <a:r>
              <a:rPr lang="en-CA" i="1" dirty="0" smtClean="0"/>
              <a:t>orkshop </a:t>
            </a:r>
            <a:r>
              <a:rPr lang="en-CA" i="1" dirty="0"/>
              <a:t>is for everyone</a:t>
            </a:r>
            <a:r>
              <a:rPr lang="en-CA" dirty="0"/>
              <a:t>: regardless of where </a:t>
            </a:r>
            <a:r>
              <a:rPr lang="en-CA" dirty="0" smtClean="0"/>
              <a:t>you are on your journey (finance, health, etc.)</a:t>
            </a:r>
            <a:endParaRPr lang="en-US" dirty="0"/>
          </a:p>
          <a:p>
            <a:pPr lvl="0"/>
            <a:r>
              <a:rPr lang="en-CA" i="1" dirty="0" smtClean="0"/>
              <a:t>Listen to others:</a:t>
            </a:r>
            <a:r>
              <a:rPr lang="en-CA" dirty="0" smtClean="0"/>
              <a:t> we can all learn </a:t>
            </a:r>
            <a:r>
              <a:rPr lang="en-CA" dirty="0"/>
              <a:t>from each other</a:t>
            </a:r>
            <a:endParaRPr lang="en-US" dirty="0"/>
          </a:p>
          <a:p>
            <a:pPr lvl="0"/>
            <a:r>
              <a:rPr lang="en-CA" i="1" dirty="0" smtClean="0"/>
              <a:t>Non-judgmental</a:t>
            </a:r>
            <a:r>
              <a:rPr lang="en-CA" dirty="0" smtClean="0"/>
              <a:t>: we all have different values &amp; experiences</a:t>
            </a:r>
          </a:p>
          <a:p>
            <a:pPr lvl="0"/>
            <a:r>
              <a:rPr lang="en-CA" i="1" dirty="0" smtClean="0"/>
              <a:t>Confidential</a:t>
            </a:r>
            <a:r>
              <a:rPr lang="en-CA" dirty="0" smtClean="0"/>
              <a:t>: hold as private all stories shared today </a:t>
            </a:r>
          </a:p>
          <a:p>
            <a:r>
              <a:rPr lang="en-CA" i="1" dirty="0" smtClean="0"/>
              <a:t>Safety: </a:t>
            </a:r>
            <a:r>
              <a:rPr lang="en-CA" dirty="0" smtClean="0"/>
              <a:t>only share if you want. Ask for support if you need it </a:t>
            </a:r>
          </a:p>
          <a:p>
            <a:r>
              <a:rPr lang="en-CA" i="1" dirty="0"/>
              <a:t>Questions:</a:t>
            </a:r>
            <a:r>
              <a:rPr lang="en-CA" dirty="0"/>
              <a:t> all questions are good questions! </a:t>
            </a:r>
          </a:p>
          <a:p>
            <a:endParaRPr lang="en-C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4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592"/>
            <a:ext cx="9144000" cy="9784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5714" y="59798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Video 1</a:t>
            </a:r>
            <a:r>
              <a:rPr lang="en-US" sz="5400" dirty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09040" y="1788160"/>
            <a:ext cx="7025036" cy="39725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dirty="0"/>
              <a:t>Indigenous Concepts of Economy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Elderhood</a:t>
            </a:r>
          </a:p>
          <a:p>
            <a:pPr marL="0" indent="0" algn="ctr">
              <a:buNone/>
            </a:pPr>
            <a:r>
              <a:rPr lang="en-US" sz="3200" dirty="0"/>
              <a:t>(</a:t>
            </a:r>
            <a:r>
              <a:rPr lang="en-US" sz="3200" dirty="0">
                <a:hlinkClick r:id="rId3"/>
              </a:rPr>
              <a:t>15 minute </a:t>
            </a:r>
            <a:r>
              <a:rPr lang="en-US" sz="3200" dirty="0" smtClean="0">
                <a:hlinkClick r:id="rId3"/>
              </a:rPr>
              <a:t>video</a:t>
            </a:r>
            <a:r>
              <a:rPr lang="en-US" sz="3200" dirty="0" smtClean="0"/>
              <a:t>)</a:t>
            </a:r>
            <a:endParaRPr lang="en-US" sz="3200" dirty="0"/>
          </a:p>
          <a:p>
            <a:pPr marL="0" indent="0" algn="ctr">
              <a:buNone/>
            </a:pPr>
            <a:r>
              <a:rPr lang="en-US" sz="2200" i="1" dirty="0"/>
              <a:t>Right click and select Open Hyperlink</a:t>
            </a:r>
            <a:endParaRPr lang="en-US" sz="22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sz="2000" i="1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2" name="Picture 11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29" y="3677920"/>
            <a:ext cx="2505456" cy="19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5568" cy="9784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78700" y="1239964"/>
            <a:ext cx="6686740" cy="125939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Impacts of Colonization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8" y="2171700"/>
            <a:ext cx="833374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84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09436" y="3114674"/>
            <a:ext cx="2925128" cy="1418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						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5400" b="1" i="1" dirty="0" smtClean="0">
                <a:solidFill>
                  <a:srgbClr val="C00000"/>
                </a:solidFill>
              </a:rPr>
              <a:t>Break</a:t>
            </a:r>
            <a:r>
              <a:rPr lang="en-US" b="1" i="1" dirty="0" smtClean="0">
                <a:solidFill>
                  <a:srgbClr val="C00000"/>
                </a:solidFill>
              </a:rPr>
              <a:t>!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48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13991</TotalTime>
  <Words>218</Words>
  <Application>Microsoft Office PowerPoint</Application>
  <PresentationFormat>On-screen Show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What this workshop is about</vt:lpstr>
      <vt:lpstr>Workshop goals</vt:lpstr>
      <vt:lpstr>PowerPoint Presentation</vt:lpstr>
      <vt:lpstr>Workshop Agreements</vt:lpstr>
      <vt:lpstr>Video 1 </vt:lpstr>
      <vt:lpstr>Impacts of Colonization</vt:lpstr>
      <vt:lpstr>PowerPoint Presentation</vt:lpstr>
      <vt:lpstr>Video 2  </vt:lpstr>
      <vt:lpstr>Holistic Retirement Planning – Circle Graphic </vt:lpstr>
      <vt:lpstr>PowerPoint Presentation</vt:lpstr>
      <vt:lpstr>Video 3</vt:lpstr>
      <vt:lpstr>Closing  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Sebastian Silva</cp:lastModifiedBy>
  <cp:revision>19</cp:revision>
  <dcterms:created xsi:type="dcterms:W3CDTF">2017-03-20T02:41:25Z</dcterms:created>
  <dcterms:modified xsi:type="dcterms:W3CDTF">2017-05-27T08:15:43Z</dcterms:modified>
</cp:coreProperties>
</file>